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1/19/2024</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1256330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1/19/2024</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147910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1/19/2024</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35225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1/19/2024</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988294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1/19/2024</a:t>
            </a:fld>
            <a:endParaRPr lang="en-US" dirty="0"/>
          </a:p>
        </p:txBody>
      </p:sp>
    </p:spTree>
    <p:extLst>
      <p:ext uri="{BB962C8B-B14F-4D97-AF65-F5344CB8AC3E}">
        <p14:creationId xmlns:p14="http://schemas.microsoft.com/office/powerpoint/2010/main" val="34573699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1/19/2024</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82698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1/19/2024</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94557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1/19/2024</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907224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1/19/2024</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5945203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1/19/2024</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7530454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1/19/2024</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2668317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1/19/2024</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396050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62" r:id="rId5"/>
    <p:sldLayoutId id="2147483667" r:id="rId6"/>
    <p:sldLayoutId id="2147483663" r:id="rId7"/>
    <p:sldLayoutId id="2147483664" r:id="rId8"/>
    <p:sldLayoutId id="2147483665" r:id="rId9"/>
    <p:sldLayoutId id="2147483666" r:id="rId10"/>
    <p:sldLayoutId id="2147483668"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4" name="Picture 3" descr="Isolated twigs and flowers on a white surface">
            <a:extLst>
              <a:ext uri="{FF2B5EF4-FFF2-40B4-BE49-F238E27FC236}">
                <a16:creationId xmlns:a16="http://schemas.microsoft.com/office/drawing/2014/main" id="{A1F0668F-B8B5-CC80-1260-46F88434BC58}"/>
              </a:ext>
            </a:extLst>
          </p:cNvPr>
          <p:cNvPicPr>
            <a:picLocks noChangeAspect="1"/>
          </p:cNvPicPr>
          <p:nvPr/>
        </p:nvPicPr>
        <p:blipFill rotWithShape="1">
          <a:blip r:embed="rId2"/>
          <a:srcRect t="19335" r="-1" b="-1"/>
          <a:stretch/>
        </p:blipFill>
        <p:spPr>
          <a:xfrm>
            <a:off x="20" y="10"/>
            <a:ext cx="12188932" cy="6857990"/>
          </a:xfrm>
          <a:prstGeom prst="rect">
            <a:avLst/>
          </a:prstGeom>
        </p:spPr>
      </p:pic>
      <p:sp>
        <p:nvSpPr>
          <p:cNvPr id="22" name="Freeform: Shape 21">
            <a:extLst>
              <a:ext uri="{FF2B5EF4-FFF2-40B4-BE49-F238E27FC236}">
                <a16:creationId xmlns:a16="http://schemas.microsoft.com/office/drawing/2014/main" id="{8CC700D5-9809-43F4-89D5-7DBBCB0DCC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086" y="1519577"/>
            <a:ext cx="4875255" cy="4344028"/>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C7163242-6303-46DC-BAC1-2A204F061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06005" y="1664838"/>
            <a:ext cx="4581293" cy="405909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Shape 25">
            <a:extLst>
              <a:ext uri="{FF2B5EF4-FFF2-40B4-BE49-F238E27FC236}">
                <a16:creationId xmlns:a16="http://schemas.microsoft.com/office/drawing/2014/main" id="{805C4C40-D70E-4C4F-B228-98A0A6132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00000" flipH="1">
            <a:off x="747085" y="1272209"/>
            <a:ext cx="5147826" cy="483924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F4AB904-B189-7C78-9A05-865C446A7318}"/>
              </a:ext>
            </a:extLst>
          </p:cNvPr>
          <p:cNvSpPr>
            <a:spLocks noGrp="1"/>
          </p:cNvSpPr>
          <p:nvPr>
            <p:ph type="ctrTitle"/>
          </p:nvPr>
        </p:nvSpPr>
        <p:spPr>
          <a:xfrm>
            <a:off x="1364275" y="2247663"/>
            <a:ext cx="3691581" cy="2186393"/>
          </a:xfrm>
        </p:spPr>
        <p:txBody>
          <a:bodyPr anchor="b">
            <a:normAutofit/>
          </a:bodyPr>
          <a:lstStyle/>
          <a:p>
            <a:pPr algn="ctr">
              <a:lnSpc>
                <a:spcPct val="110000"/>
              </a:lnSpc>
            </a:pPr>
            <a:r>
              <a:rPr lang="en-HK" sz="2200">
                <a:solidFill>
                  <a:schemeClr val="bg1"/>
                </a:solidFill>
              </a:rPr>
              <a:t>Adding dependency trees to the Taiwan Mandarin corpus texts</a:t>
            </a:r>
          </a:p>
        </p:txBody>
      </p:sp>
      <p:sp>
        <p:nvSpPr>
          <p:cNvPr id="3" name="Subtitle 2">
            <a:extLst>
              <a:ext uri="{FF2B5EF4-FFF2-40B4-BE49-F238E27FC236}">
                <a16:creationId xmlns:a16="http://schemas.microsoft.com/office/drawing/2014/main" id="{8D2057B8-A36C-82A7-4BA0-ACC303CFD997}"/>
              </a:ext>
            </a:extLst>
          </p:cNvPr>
          <p:cNvSpPr>
            <a:spLocks noGrp="1"/>
          </p:cNvSpPr>
          <p:nvPr>
            <p:ph type="subTitle" idx="1"/>
          </p:nvPr>
        </p:nvSpPr>
        <p:spPr>
          <a:xfrm>
            <a:off x="1631212" y="4434056"/>
            <a:ext cx="3247403" cy="678633"/>
          </a:xfrm>
        </p:spPr>
        <p:txBody>
          <a:bodyPr anchor="t">
            <a:normAutofit/>
          </a:bodyPr>
          <a:lstStyle/>
          <a:p>
            <a:pPr algn="ctr"/>
            <a:endParaRPr lang="en-HK" sz="1800">
              <a:solidFill>
                <a:schemeClr val="bg1"/>
              </a:solidFill>
            </a:endParaRPr>
          </a:p>
        </p:txBody>
      </p:sp>
    </p:spTree>
    <p:extLst>
      <p:ext uri="{BB962C8B-B14F-4D97-AF65-F5344CB8AC3E}">
        <p14:creationId xmlns:p14="http://schemas.microsoft.com/office/powerpoint/2010/main" val="3440317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A08AC-F796-409C-AD97-8B476289E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1E1B312B-4E9A-405C-9CE8-1032543803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0853745" cy="6858000"/>
            <a:chOff x="-1" y="0"/>
            <a:chExt cx="10934058" cy="6858000"/>
          </a:xfrm>
        </p:grpSpPr>
        <p:sp>
          <p:nvSpPr>
            <p:cNvPr id="11" name="Freeform: Shape 10">
              <a:extLst>
                <a:ext uri="{FF2B5EF4-FFF2-40B4-BE49-F238E27FC236}">
                  <a16:creationId xmlns:a16="http://schemas.microsoft.com/office/drawing/2014/main" id="{027ED404-4912-4C80-B5EB-98E67EB26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10515600" cy="6858000"/>
            </a:xfrm>
            <a:custGeom>
              <a:avLst/>
              <a:gdLst>
                <a:gd name="connsiteX0" fmla="*/ 0 w 10515600"/>
                <a:gd name="connsiteY0" fmla="*/ 0 h 6858000"/>
                <a:gd name="connsiteX1" fmla="*/ 3039549 w 10515600"/>
                <a:gd name="connsiteY1" fmla="*/ 0 h 6858000"/>
                <a:gd name="connsiteX2" fmla="*/ 3387573 w 10515600"/>
                <a:gd name="connsiteY2" fmla="*/ 0 h 6858000"/>
                <a:gd name="connsiteX3" fmla="*/ 3678072 w 10515600"/>
                <a:gd name="connsiteY3" fmla="*/ 0 h 6858000"/>
                <a:gd name="connsiteX4" fmla="*/ 3721524 w 10515600"/>
                <a:gd name="connsiteY4" fmla="*/ 0 h 6858000"/>
                <a:gd name="connsiteX5" fmla="*/ 4595394 w 10515600"/>
                <a:gd name="connsiteY5" fmla="*/ 0 h 6858000"/>
                <a:gd name="connsiteX6" fmla="*/ 4607603 w 10515600"/>
                <a:gd name="connsiteY6" fmla="*/ 0 h 6858000"/>
                <a:gd name="connsiteX7" fmla="*/ 4733044 w 10515600"/>
                <a:gd name="connsiteY7" fmla="*/ 0 h 6858000"/>
                <a:gd name="connsiteX8" fmla="*/ 6226185 w 10515600"/>
                <a:gd name="connsiteY8" fmla="*/ 0 h 6858000"/>
                <a:gd name="connsiteX9" fmla="*/ 8892577 w 10515600"/>
                <a:gd name="connsiteY9" fmla="*/ 0 h 6858000"/>
                <a:gd name="connsiteX10" fmla="*/ 8914701 w 10515600"/>
                <a:gd name="connsiteY10" fmla="*/ 14997 h 6858000"/>
                <a:gd name="connsiteX11" fmla="*/ 10515600 w 10515600"/>
                <a:gd name="connsiteY11" fmla="*/ 3621656 h 6858000"/>
                <a:gd name="connsiteX12" fmla="*/ 8641250 w 10515600"/>
                <a:gd name="connsiteY12" fmla="*/ 6374814 h 6858000"/>
                <a:gd name="connsiteX13" fmla="*/ 8124602 w 10515600"/>
                <a:gd name="connsiteY13" fmla="*/ 6780599 h 6858000"/>
                <a:gd name="connsiteX14" fmla="*/ 8012846 w 10515600"/>
                <a:gd name="connsiteY14" fmla="*/ 6858000 h 6858000"/>
                <a:gd name="connsiteX15" fmla="*/ 6226185 w 10515600"/>
                <a:gd name="connsiteY15" fmla="*/ 6858000 h 6858000"/>
                <a:gd name="connsiteX16" fmla="*/ 4607603 w 10515600"/>
                <a:gd name="connsiteY16" fmla="*/ 6858000 h 6858000"/>
                <a:gd name="connsiteX17" fmla="*/ 4595394 w 10515600"/>
                <a:gd name="connsiteY17" fmla="*/ 6858000 h 6858000"/>
                <a:gd name="connsiteX18" fmla="*/ 4424650 w 10515600"/>
                <a:gd name="connsiteY18" fmla="*/ 6858000 h 6858000"/>
                <a:gd name="connsiteX19" fmla="*/ 3721524 w 10515600"/>
                <a:gd name="connsiteY19" fmla="*/ 6858000 h 6858000"/>
                <a:gd name="connsiteX20" fmla="*/ 3678072 w 10515600"/>
                <a:gd name="connsiteY20" fmla="*/ 6858000 h 6858000"/>
                <a:gd name="connsiteX21" fmla="*/ 3387573 w 10515600"/>
                <a:gd name="connsiteY21" fmla="*/ 6858000 h 6858000"/>
                <a:gd name="connsiteX22" fmla="*/ 3039549 w 10515600"/>
                <a:gd name="connsiteY22" fmla="*/ 6858000 h 6858000"/>
                <a:gd name="connsiteX23" fmla="*/ 0 w 105156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0515600" h="6858000">
                  <a:moveTo>
                    <a:pt x="0" y="0"/>
                  </a:moveTo>
                  <a:lnTo>
                    <a:pt x="3039549" y="0"/>
                  </a:lnTo>
                  <a:lnTo>
                    <a:pt x="3387573" y="0"/>
                  </a:lnTo>
                  <a:lnTo>
                    <a:pt x="3678072" y="0"/>
                  </a:lnTo>
                  <a:lnTo>
                    <a:pt x="3721524" y="0"/>
                  </a:lnTo>
                  <a:lnTo>
                    <a:pt x="4595394" y="0"/>
                  </a:lnTo>
                  <a:lnTo>
                    <a:pt x="4607603" y="0"/>
                  </a:lnTo>
                  <a:lnTo>
                    <a:pt x="4733044" y="0"/>
                  </a:lnTo>
                  <a:lnTo>
                    <a:pt x="6226185" y="0"/>
                  </a:lnTo>
                  <a:lnTo>
                    <a:pt x="8892577" y="0"/>
                  </a:lnTo>
                  <a:lnTo>
                    <a:pt x="8914701" y="14997"/>
                  </a:lnTo>
                  <a:cubicBezTo>
                    <a:pt x="9941864" y="754641"/>
                    <a:pt x="10515600" y="2093192"/>
                    <a:pt x="10515600" y="3621656"/>
                  </a:cubicBezTo>
                  <a:cubicBezTo>
                    <a:pt x="10515600" y="4969131"/>
                    <a:pt x="9586875" y="5602839"/>
                    <a:pt x="8641250" y="6374814"/>
                  </a:cubicBezTo>
                  <a:cubicBezTo>
                    <a:pt x="8469047" y="6515397"/>
                    <a:pt x="8298420" y="6653108"/>
                    <a:pt x="8124602" y="6780599"/>
                  </a:cubicBezTo>
                  <a:lnTo>
                    <a:pt x="8012846" y="6858000"/>
                  </a:lnTo>
                  <a:lnTo>
                    <a:pt x="6226185" y="6858000"/>
                  </a:lnTo>
                  <a:lnTo>
                    <a:pt x="4607603" y="6858000"/>
                  </a:lnTo>
                  <a:lnTo>
                    <a:pt x="4595394" y="6858000"/>
                  </a:lnTo>
                  <a:lnTo>
                    <a:pt x="4424650" y="6858000"/>
                  </a:lnTo>
                  <a:lnTo>
                    <a:pt x="3721524" y="6858000"/>
                  </a:lnTo>
                  <a:lnTo>
                    <a:pt x="3678072" y="6858000"/>
                  </a:lnTo>
                  <a:lnTo>
                    <a:pt x="3387573" y="6858000"/>
                  </a:lnTo>
                  <a:lnTo>
                    <a:pt x="3039549"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E58012C-4DA3-4ED3-9500-41F9AF60B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0433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59AC73F7-22BD-4C46-B368-3F03B8478F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8432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95C99F96-8984-456F-BD66-5C019A651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5308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7C1CFC7B-9BD5-2817-467F-B664E73EEBAA}"/>
              </a:ext>
            </a:extLst>
          </p:cNvPr>
          <p:cNvSpPr>
            <a:spLocks noGrp="1"/>
          </p:cNvSpPr>
          <p:nvPr>
            <p:ph type="title"/>
          </p:nvPr>
        </p:nvSpPr>
        <p:spPr>
          <a:xfrm>
            <a:off x="1920875" y="442913"/>
            <a:ext cx="6857365" cy="1344612"/>
          </a:xfrm>
        </p:spPr>
        <p:txBody>
          <a:bodyPr anchor="b">
            <a:normAutofit/>
          </a:bodyPr>
          <a:lstStyle/>
          <a:p>
            <a:r>
              <a:rPr lang="en-HK" dirty="0"/>
              <a:t>Dependency trees</a:t>
            </a:r>
          </a:p>
        </p:txBody>
      </p:sp>
      <p:sp>
        <p:nvSpPr>
          <p:cNvPr id="3" name="Content Placeholder 2">
            <a:extLst>
              <a:ext uri="{FF2B5EF4-FFF2-40B4-BE49-F238E27FC236}">
                <a16:creationId xmlns:a16="http://schemas.microsoft.com/office/drawing/2014/main" id="{CED29DC4-E5BC-6EDC-7902-2D24EB5AFA83}"/>
              </a:ext>
            </a:extLst>
          </p:cNvPr>
          <p:cNvSpPr>
            <a:spLocks noGrp="1"/>
          </p:cNvSpPr>
          <p:nvPr>
            <p:ph idx="1"/>
          </p:nvPr>
        </p:nvSpPr>
        <p:spPr>
          <a:xfrm>
            <a:off x="1920875" y="2312988"/>
            <a:ext cx="4285961" cy="3651250"/>
          </a:xfrm>
        </p:spPr>
        <p:txBody>
          <a:bodyPr>
            <a:normAutofit/>
          </a:bodyPr>
          <a:lstStyle/>
          <a:p>
            <a:pPr marL="285750" indent="-285750">
              <a:buFont typeface="Arial" panose="020B0604020202020204" pitchFamily="34" charset="0"/>
              <a:buChar char="•"/>
            </a:pPr>
            <a:r>
              <a:rPr lang="en-HK" dirty="0"/>
              <a:t>In its fullest form, it shows the relationships between any two words inside a sentence</a:t>
            </a:r>
          </a:p>
          <a:p>
            <a:pPr marL="285750" indent="-285750">
              <a:buFont typeface="Arial" panose="020B0604020202020204" pitchFamily="34" charset="0"/>
              <a:buChar char="•"/>
            </a:pPr>
            <a:r>
              <a:rPr lang="en-HK" dirty="0"/>
              <a:t>In practice, we will do something a little simpler …</a:t>
            </a:r>
          </a:p>
        </p:txBody>
      </p:sp>
      <p:pic>
        <p:nvPicPr>
          <p:cNvPr id="1026" name="Picture 2" descr="Dependency grammar - Wikipedia">
            <a:extLst>
              <a:ext uri="{FF2B5EF4-FFF2-40B4-BE49-F238E27FC236}">
                <a16:creationId xmlns:a16="http://schemas.microsoft.com/office/drawing/2014/main" id="{781F008B-F04C-C818-1938-9CF83FF263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3737" y="2077172"/>
            <a:ext cx="5238750" cy="2352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3787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FBBCF-65F8-91FC-FB9D-8C5839728BE3}"/>
              </a:ext>
            </a:extLst>
          </p:cNvPr>
          <p:cNvSpPr>
            <a:spLocks noGrp="1"/>
          </p:cNvSpPr>
          <p:nvPr>
            <p:ph type="title"/>
          </p:nvPr>
        </p:nvSpPr>
        <p:spPr/>
        <p:txBody>
          <a:bodyPr/>
          <a:lstStyle/>
          <a:p>
            <a:r>
              <a:rPr lang="en-HK" dirty="0"/>
              <a:t>For this project</a:t>
            </a:r>
          </a:p>
        </p:txBody>
      </p:sp>
      <p:sp>
        <p:nvSpPr>
          <p:cNvPr id="3" name="Content Placeholder 2">
            <a:extLst>
              <a:ext uri="{FF2B5EF4-FFF2-40B4-BE49-F238E27FC236}">
                <a16:creationId xmlns:a16="http://schemas.microsoft.com/office/drawing/2014/main" id="{B2429D9C-2C9D-60CC-360B-F91EAC1A30A2}"/>
              </a:ext>
            </a:extLst>
          </p:cNvPr>
          <p:cNvSpPr>
            <a:spLocks noGrp="1"/>
          </p:cNvSpPr>
          <p:nvPr>
            <p:ph idx="1"/>
          </p:nvPr>
        </p:nvSpPr>
        <p:spPr/>
        <p:txBody>
          <a:bodyPr>
            <a:normAutofit lnSpcReduction="10000"/>
          </a:bodyPr>
          <a:lstStyle/>
          <a:p>
            <a:pPr marL="285750" indent="-285750">
              <a:buFont typeface="Arial" panose="020B0604020202020204" pitchFamily="34" charset="0"/>
              <a:buChar char="•"/>
            </a:pPr>
            <a:r>
              <a:rPr lang="en-HK" dirty="0"/>
              <a:t>We will just draw relationships between verbs and subjects (S or A)</a:t>
            </a:r>
          </a:p>
          <a:p>
            <a:pPr marL="285750" indent="-285750">
              <a:buFont typeface="Arial" panose="020B0604020202020204" pitchFamily="34" charset="0"/>
              <a:buChar char="•"/>
            </a:pPr>
            <a:r>
              <a:rPr lang="en-HK" dirty="0"/>
              <a:t>For example:</a:t>
            </a:r>
          </a:p>
          <a:p>
            <a:pPr marL="285750" indent="-285750">
              <a:buFont typeface="Arial" panose="020B0604020202020204" pitchFamily="34" charset="0"/>
              <a:buChar char="•"/>
            </a:pPr>
            <a:endParaRPr lang="en-HK" dirty="0"/>
          </a:p>
          <a:p>
            <a:pPr marL="285750" indent="-285750">
              <a:buFont typeface="Arial" panose="020B0604020202020204" pitchFamily="34" charset="0"/>
              <a:buChar char="•"/>
            </a:pPr>
            <a:endParaRPr lang="en-HK" dirty="0"/>
          </a:p>
          <a:p>
            <a:pPr marL="285750" indent="-285750">
              <a:buFont typeface="Arial" panose="020B0604020202020204" pitchFamily="34" charset="0"/>
              <a:buChar char="•"/>
            </a:pPr>
            <a:endParaRPr lang="en-HK" dirty="0"/>
          </a:p>
          <a:p>
            <a:pPr marL="285750" indent="-285750">
              <a:buFont typeface="Arial" panose="020B0604020202020204" pitchFamily="34" charset="0"/>
              <a:buChar char="•"/>
            </a:pPr>
            <a:r>
              <a:rPr lang="en-HK" dirty="0"/>
              <a:t>We need to draw the relationship between </a:t>
            </a:r>
            <a:r>
              <a:rPr lang="zh-TW" altLang="en-US" dirty="0"/>
              <a:t>看過 </a:t>
            </a:r>
            <a:r>
              <a:rPr lang="en-HK" altLang="zh-TW" dirty="0"/>
              <a:t>and the </a:t>
            </a:r>
            <a:r>
              <a:rPr lang="en-HK" altLang="zh-TW" b="1" dirty="0"/>
              <a:t>first</a:t>
            </a:r>
            <a:r>
              <a:rPr lang="en-HK" altLang="zh-TW" dirty="0"/>
              <a:t> &lt;0&gt;</a:t>
            </a:r>
            <a:endParaRPr lang="en-HK" dirty="0"/>
          </a:p>
          <a:p>
            <a:pPr marL="285750" indent="-285750">
              <a:buFont typeface="Arial" panose="020B0604020202020204" pitchFamily="34" charset="0"/>
              <a:buChar char="•"/>
            </a:pPr>
            <a:endParaRPr lang="en-HK" dirty="0"/>
          </a:p>
        </p:txBody>
      </p:sp>
      <p:pic>
        <p:nvPicPr>
          <p:cNvPr id="5" name="Picture 4">
            <a:extLst>
              <a:ext uri="{FF2B5EF4-FFF2-40B4-BE49-F238E27FC236}">
                <a16:creationId xmlns:a16="http://schemas.microsoft.com/office/drawing/2014/main" id="{C9C42D2A-F335-0BA2-0180-41654B05A934}"/>
              </a:ext>
            </a:extLst>
          </p:cNvPr>
          <p:cNvPicPr>
            <a:picLocks noChangeAspect="1"/>
          </p:cNvPicPr>
          <p:nvPr/>
        </p:nvPicPr>
        <p:blipFill>
          <a:blip r:embed="rId2"/>
          <a:stretch>
            <a:fillRect/>
          </a:stretch>
        </p:blipFill>
        <p:spPr>
          <a:xfrm>
            <a:off x="2533625" y="3816928"/>
            <a:ext cx="7543800" cy="1095375"/>
          </a:xfrm>
          <a:prstGeom prst="rect">
            <a:avLst/>
          </a:prstGeom>
        </p:spPr>
      </p:pic>
    </p:spTree>
    <p:extLst>
      <p:ext uri="{BB962C8B-B14F-4D97-AF65-F5344CB8AC3E}">
        <p14:creationId xmlns:p14="http://schemas.microsoft.com/office/powerpoint/2010/main" val="4265200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FBBCF-65F8-91FC-FB9D-8C5839728BE3}"/>
              </a:ext>
            </a:extLst>
          </p:cNvPr>
          <p:cNvSpPr>
            <a:spLocks noGrp="1"/>
          </p:cNvSpPr>
          <p:nvPr>
            <p:ph type="title"/>
          </p:nvPr>
        </p:nvSpPr>
        <p:spPr>
          <a:xfrm>
            <a:off x="1994131" y="0"/>
            <a:ext cx="8770571" cy="1345269"/>
          </a:xfrm>
        </p:spPr>
        <p:txBody>
          <a:bodyPr/>
          <a:lstStyle/>
          <a:p>
            <a:r>
              <a:rPr lang="en-HK" dirty="0"/>
              <a:t>Starting a tree</a:t>
            </a:r>
          </a:p>
        </p:txBody>
      </p:sp>
      <p:pic>
        <p:nvPicPr>
          <p:cNvPr id="7" name="Rezonator 1.3.2 - NCCU-TM001-CN-FM-50-Charlotte.rez_ 2024-01-19 11-08-01">
            <a:hlinkClick r:id="" action="ppaction://media"/>
            <a:extLst>
              <a:ext uri="{FF2B5EF4-FFF2-40B4-BE49-F238E27FC236}">
                <a16:creationId xmlns:a16="http://schemas.microsoft.com/office/drawing/2014/main" id="{B1F664CF-BF80-8BDD-E27A-2767F73A561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880197" y="1704566"/>
            <a:ext cx="7827538" cy="4402871"/>
          </a:xfrm>
        </p:spPr>
      </p:pic>
      <p:sp>
        <p:nvSpPr>
          <p:cNvPr id="9" name="TextBox 8">
            <a:extLst>
              <a:ext uri="{FF2B5EF4-FFF2-40B4-BE49-F238E27FC236}">
                <a16:creationId xmlns:a16="http://schemas.microsoft.com/office/drawing/2014/main" id="{4255F3D0-AAFA-13D7-50A6-B3974B9355E9}"/>
              </a:ext>
            </a:extLst>
          </p:cNvPr>
          <p:cNvSpPr txBox="1"/>
          <p:nvPr/>
        </p:nvSpPr>
        <p:spPr>
          <a:xfrm>
            <a:off x="356560" y="2690336"/>
            <a:ext cx="3076754" cy="1477328"/>
          </a:xfrm>
          <a:prstGeom prst="rect">
            <a:avLst/>
          </a:prstGeom>
          <a:noFill/>
        </p:spPr>
        <p:txBody>
          <a:bodyPr wrap="square">
            <a:spAutoFit/>
          </a:bodyPr>
          <a:lstStyle/>
          <a:p>
            <a:pPr marL="285750" indent="-285750">
              <a:buFont typeface="Arial" panose="020B0604020202020204" pitchFamily="34" charset="0"/>
              <a:buChar char="•"/>
            </a:pPr>
            <a:r>
              <a:rPr lang="en-HK" dirty="0"/>
              <a:t>Right-click the line number or speaker label of the relevant line</a:t>
            </a:r>
          </a:p>
          <a:p>
            <a:pPr marL="285750" indent="-285750">
              <a:buFont typeface="Arial" panose="020B0604020202020204" pitchFamily="34" charset="0"/>
              <a:buChar char="•"/>
            </a:pPr>
            <a:r>
              <a:rPr lang="en-HK" dirty="0"/>
              <a:t>Click on Tree from unit</a:t>
            </a:r>
          </a:p>
        </p:txBody>
      </p:sp>
    </p:spTree>
    <p:extLst>
      <p:ext uri="{BB962C8B-B14F-4D97-AF65-F5344CB8AC3E}">
        <p14:creationId xmlns:p14="http://schemas.microsoft.com/office/powerpoint/2010/main" val="1355891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5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47F98-5CA6-6DDD-39ED-1FECFCF81192}"/>
              </a:ext>
            </a:extLst>
          </p:cNvPr>
          <p:cNvSpPr>
            <a:spLocks noGrp="1"/>
          </p:cNvSpPr>
          <p:nvPr>
            <p:ph type="title"/>
          </p:nvPr>
        </p:nvSpPr>
        <p:spPr/>
        <p:txBody>
          <a:bodyPr/>
          <a:lstStyle/>
          <a:p>
            <a:r>
              <a:rPr lang="en-US" dirty="0"/>
              <a:t>Drawing the tree</a:t>
            </a:r>
            <a:endParaRPr lang="en-HK" dirty="0"/>
          </a:p>
        </p:txBody>
      </p:sp>
      <p:pic>
        <p:nvPicPr>
          <p:cNvPr id="10" name="Rezonator 1.3.2 - NCCU-TM001-CN-FM-50-Charlotte.rez_ 2024-01-19 11-11-06">
            <a:hlinkClick r:id="" action="ppaction://media"/>
            <a:extLst>
              <a:ext uri="{FF2B5EF4-FFF2-40B4-BE49-F238E27FC236}">
                <a16:creationId xmlns:a16="http://schemas.microsoft.com/office/drawing/2014/main" id="{EDB1DC68-944D-B003-F872-18A1188F376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368800" y="2418067"/>
            <a:ext cx="6825384" cy="3839279"/>
          </a:xfrm>
          <a:prstGeom prst="rect">
            <a:avLst/>
          </a:prstGeom>
        </p:spPr>
      </p:pic>
      <p:sp>
        <p:nvSpPr>
          <p:cNvPr id="12" name="TextBox 11">
            <a:extLst>
              <a:ext uri="{FF2B5EF4-FFF2-40B4-BE49-F238E27FC236}">
                <a16:creationId xmlns:a16="http://schemas.microsoft.com/office/drawing/2014/main" id="{B27490E0-FEF9-7839-D44B-3EA117B4CC3E}"/>
              </a:ext>
            </a:extLst>
          </p:cNvPr>
          <p:cNvSpPr txBox="1"/>
          <p:nvPr/>
        </p:nvSpPr>
        <p:spPr>
          <a:xfrm>
            <a:off x="528368" y="2501986"/>
            <a:ext cx="3664070" cy="3139321"/>
          </a:xfrm>
          <a:prstGeom prst="rect">
            <a:avLst/>
          </a:prstGeom>
          <a:noFill/>
        </p:spPr>
        <p:txBody>
          <a:bodyPr wrap="square">
            <a:spAutoFit/>
          </a:bodyPr>
          <a:lstStyle/>
          <a:p>
            <a:pPr marL="342900" indent="-342900">
              <a:buFont typeface="+mj-lt"/>
              <a:buAutoNum type="arabicPeriod"/>
            </a:pPr>
            <a:r>
              <a:rPr lang="en-HK" b="1" dirty="0"/>
              <a:t>Important!</a:t>
            </a:r>
            <a:r>
              <a:rPr lang="en-HK" dirty="0"/>
              <a:t> If either the subject or the verb has more than one word, drag your cursor across the two words in the bottom white bar of the right side of the Tree pane to combine them.</a:t>
            </a:r>
          </a:p>
          <a:p>
            <a:pPr marL="342900" indent="-342900">
              <a:buFont typeface="+mj-lt"/>
              <a:buAutoNum type="arabicPeriod"/>
            </a:pPr>
            <a:r>
              <a:rPr lang="en-HK" dirty="0"/>
              <a:t>Click on the verb first, then click on the subject to link it to the verb.</a:t>
            </a:r>
          </a:p>
        </p:txBody>
      </p:sp>
    </p:spTree>
    <p:extLst>
      <p:ext uri="{BB962C8B-B14F-4D97-AF65-F5344CB8AC3E}">
        <p14:creationId xmlns:p14="http://schemas.microsoft.com/office/powerpoint/2010/main" val="1241969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9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AD83F-1BA0-687C-53AE-C4789A88F85A}"/>
              </a:ext>
            </a:extLst>
          </p:cNvPr>
          <p:cNvSpPr>
            <a:spLocks noGrp="1"/>
          </p:cNvSpPr>
          <p:nvPr>
            <p:ph type="title"/>
          </p:nvPr>
        </p:nvSpPr>
        <p:spPr/>
        <p:txBody>
          <a:bodyPr>
            <a:normAutofit fontScale="90000"/>
          </a:bodyPr>
          <a:lstStyle/>
          <a:p>
            <a:r>
              <a:rPr lang="en-HK" dirty="0"/>
              <a:t>What if the noun and the verb are in two different lines?</a:t>
            </a:r>
          </a:p>
        </p:txBody>
      </p:sp>
      <p:pic>
        <p:nvPicPr>
          <p:cNvPr id="4" name="Rezonator 1.3.2 - NCCU-TM001-CN-FM-50-Charlotte.rez_ 2024-01-19 11-18-34">
            <a:hlinkClick r:id="" action="ppaction://media"/>
            <a:extLst>
              <a:ext uri="{FF2B5EF4-FFF2-40B4-BE49-F238E27FC236}">
                <a16:creationId xmlns:a16="http://schemas.microsoft.com/office/drawing/2014/main" id="{E03B68CC-4B3B-135F-E50D-DEA1BC679FD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227548" y="2261228"/>
            <a:ext cx="7884898" cy="4435135"/>
          </a:xfrm>
        </p:spPr>
      </p:pic>
      <p:sp>
        <p:nvSpPr>
          <p:cNvPr id="5" name="TextBox 4">
            <a:extLst>
              <a:ext uri="{FF2B5EF4-FFF2-40B4-BE49-F238E27FC236}">
                <a16:creationId xmlns:a16="http://schemas.microsoft.com/office/drawing/2014/main" id="{A3565D70-36B4-FB51-3208-21DF330CF95E}"/>
              </a:ext>
            </a:extLst>
          </p:cNvPr>
          <p:cNvSpPr txBox="1"/>
          <p:nvPr/>
        </p:nvSpPr>
        <p:spPr>
          <a:xfrm>
            <a:off x="528368" y="2501986"/>
            <a:ext cx="3664070" cy="2308324"/>
          </a:xfrm>
          <a:prstGeom prst="rect">
            <a:avLst/>
          </a:prstGeom>
          <a:noFill/>
        </p:spPr>
        <p:txBody>
          <a:bodyPr wrap="square">
            <a:spAutoFit/>
          </a:bodyPr>
          <a:lstStyle/>
          <a:p>
            <a:pPr marL="342900" indent="-342900">
              <a:buFont typeface="+mj-lt"/>
              <a:buAutoNum type="arabicPeriod"/>
            </a:pPr>
            <a:r>
              <a:rPr lang="en-HK" dirty="0"/>
              <a:t>Drag your mouse across the </a:t>
            </a:r>
            <a:r>
              <a:rPr lang="en-HK" b="1" dirty="0"/>
              <a:t>line number or speaker label </a:t>
            </a:r>
            <a:r>
              <a:rPr lang="en-HK" dirty="0"/>
              <a:t>of the lines involved</a:t>
            </a:r>
          </a:p>
          <a:p>
            <a:pPr marL="342900" indent="-342900">
              <a:buFont typeface="+mj-lt"/>
              <a:buAutoNum type="arabicPeriod"/>
            </a:pPr>
            <a:r>
              <a:rPr lang="en-HK" dirty="0"/>
              <a:t>Right-click the line number or speaker label, choose Tree from stack (</a:t>
            </a:r>
            <a:r>
              <a:rPr lang="en-HK" b="1" dirty="0"/>
              <a:t>not</a:t>
            </a:r>
            <a:r>
              <a:rPr lang="en-HK" dirty="0"/>
              <a:t> Tree from unit)</a:t>
            </a:r>
          </a:p>
        </p:txBody>
      </p:sp>
    </p:spTree>
    <p:extLst>
      <p:ext uri="{BB962C8B-B14F-4D97-AF65-F5344CB8AC3E}">
        <p14:creationId xmlns:p14="http://schemas.microsoft.com/office/powerpoint/2010/main" val="2259882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4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71FFE-4FE2-4279-25EB-394393579CD0}"/>
              </a:ext>
            </a:extLst>
          </p:cNvPr>
          <p:cNvSpPr>
            <a:spLocks noGrp="1"/>
          </p:cNvSpPr>
          <p:nvPr>
            <p:ph type="title"/>
          </p:nvPr>
        </p:nvSpPr>
        <p:spPr/>
        <p:txBody>
          <a:bodyPr>
            <a:normAutofit fontScale="90000"/>
          </a:bodyPr>
          <a:lstStyle/>
          <a:p>
            <a:r>
              <a:rPr lang="en-HK" dirty="0"/>
              <a:t>This is a good time to double-check everything!</a:t>
            </a:r>
          </a:p>
        </p:txBody>
      </p:sp>
      <p:sp>
        <p:nvSpPr>
          <p:cNvPr id="3" name="Content Placeholder 2">
            <a:extLst>
              <a:ext uri="{FF2B5EF4-FFF2-40B4-BE49-F238E27FC236}">
                <a16:creationId xmlns:a16="http://schemas.microsoft.com/office/drawing/2014/main" id="{000F223C-1001-DFB0-109E-771E20E44EED}"/>
              </a:ext>
            </a:extLst>
          </p:cNvPr>
          <p:cNvSpPr>
            <a:spLocks noGrp="1"/>
          </p:cNvSpPr>
          <p:nvPr>
            <p:ph idx="1"/>
          </p:nvPr>
        </p:nvSpPr>
        <p:spPr/>
        <p:txBody>
          <a:bodyPr/>
          <a:lstStyle/>
          <a:p>
            <a:pPr marL="285750" indent="-285750">
              <a:buFont typeface="Arial" panose="020B0604020202020204" pitchFamily="34" charset="0"/>
              <a:buChar char="•"/>
            </a:pPr>
            <a:r>
              <a:rPr lang="en-HK" dirty="0"/>
              <a:t>Mistakes after this point will </a:t>
            </a:r>
            <a:r>
              <a:rPr lang="en-HK"/>
              <a:t>be messy to fix …</a:t>
            </a:r>
            <a:endParaRPr lang="en-HK" dirty="0"/>
          </a:p>
        </p:txBody>
      </p:sp>
    </p:spTree>
    <p:extLst>
      <p:ext uri="{BB962C8B-B14F-4D97-AF65-F5344CB8AC3E}">
        <p14:creationId xmlns:p14="http://schemas.microsoft.com/office/powerpoint/2010/main" val="1371134057"/>
      </p:ext>
    </p:extLst>
  </p:cSld>
  <p:clrMapOvr>
    <a:masterClrMapping/>
  </p:clrMapOvr>
</p:sld>
</file>

<file path=ppt/theme/theme1.xml><?xml version="1.0" encoding="utf-8"?>
<a:theme xmlns:a="http://schemas.openxmlformats.org/drawingml/2006/main" name="SketchLinesVTI">
  <a:themeElements>
    <a:clrScheme name="AnalogousFromRegularSeedRightStep">
      <a:dk1>
        <a:srgbClr val="000000"/>
      </a:dk1>
      <a:lt1>
        <a:srgbClr val="FFFFFF"/>
      </a:lt1>
      <a:dk2>
        <a:srgbClr val="34381F"/>
      </a:dk2>
      <a:lt2>
        <a:srgbClr val="E2E6E8"/>
      </a:lt2>
      <a:accent1>
        <a:srgbClr val="C3724D"/>
      </a:accent1>
      <a:accent2>
        <a:srgbClr val="B1923B"/>
      </a:accent2>
      <a:accent3>
        <a:srgbClr val="9BAB43"/>
      </a:accent3>
      <a:accent4>
        <a:srgbClr val="6EB13B"/>
      </a:accent4>
      <a:accent5>
        <a:srgbClr val="4AB848"/>
      </a:accent5>
      <a:accent6>
        <a:srgbClr val="3BB16A"/>
      </a:accent6>
      <a:hlink>
        <a:srgbClr val="3A8BB0"/>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otalTime>22</TotalTime>
  <Words>216</Words>
  <Application>Microsoft Office PowerPoint</Application>
  <PresentationFormat>Widescreen</PresentationFormat>
  <Paragraphs>22</Paragraphs>
  <Slides>7</Slides>
  <Notes>0</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Meiryo</vt:lpstr>
      <vt:lpstr>Arial</vt:lpstr>
      <vt:lpstr>Corbel</vt:lpstr>
      <vt:lpstr>SketchLinesVTI</vt:lpstr>
      <vt:lpstr>Adding dependency trees to the Taiwan Mandarin corpus texts</vt:lpstr>
      <vt:lpstr>Dependency trees</vt:lpstr>
      <vt:lpstr>For this project</vt:lpstr>
      <vt:lpstr>Starting a tree</vt:lpstr>
      <vt:lpstr>Drawing the tree</vt:lpstr>
      <vt:lpstr>What if the noun and the verb are in two different lines?</vt:lpstr>
      <vt:lpstr>This is a good time to double-check everything!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Adding dependency trees to the Taiwan Mandarin corpus texts</dc:title>
  <dc:creator>Ka Yau Lai</dc:creator>
  <cp:lastModifiedBy>Ka Yau Lai</cp:lastModifiedBy>
  <cp:revision>3</cp:revision>
  <dcterms:created xsi:type="dcterms:W3CDTF">2024-01-19T18:59:14Z</dcterms:created>
  <dcterms:modified xsi:type="dcterms:W3CDTF">2024-01-19T19:21:34Z</dcterms:modified>
</cp:coreProperties>
</file>

<file path=docProps/thumbnail.jpeg>
</file>